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4" r:id="rId2"/>
    <p:sldId id="305" r:id="rId3"/>
    <p:sldId id="277" r:id="rId4"/>
    <p:sldId id="314" r:id="rId5"/>
    <p:sldId id="325" r:id="rId6"/>
    <p:sldId id="322" r:id="rId7"/>
    <p:sldId id="326" r:id="rId8"/>
    <p:sldId id="327" r:id="rId9"/>
    <p:sldId id="318" r:id="rId10"/>
    <p:sldId id="328" r:id="rId11"/>
    <p:sldId id="329" r:id="rId12"/>
    <p:sldId id="272" r:id="rId13"/>
    <p:sldId id="332" r:id="rId14"/>
    <p:sldId id="331" r:id="rId15"/>
    <p:sldId id="333" r:id="rId16"/>
    <p:sldId id="29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FFFF00"/>
    <a:srgbClr val="FF00FF"/>
    <a:srgbClr val="99FF99"/>
    <a:srgbClr val="FF6600"/>
    <a:srgbClr val="FF0000"/>
    <a:srgbClr val="0033CC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21" autoAdjust="0"/>
    <p:restoredTop sz="88862" autoAdjust="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765A-0931-4906-BA31-31F13A048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833F-BD19-4CC3-B9C6-70DD26517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493F-8662-454D-81DD-389015802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A3449-56A8-4821-B671-7DBB46604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9D21B-8E0D-4424-B699-78F15C4F9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5A789-34F3-4C32-9958-26CCC54A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5248B-9F4E-49A5-8E68-6372E666A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A3227-9E98-42F8-B32D-83207DCBBE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9248D-E1B7-4DEC-A247-2A52CB6F73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D52F4-DAF4-4A18-A4FA-4D2D76B6CD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8F12F-496E-44A3-B9E1-507CAF42B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91619E4-D98E-46E0-A4FD-EFC33B86E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50000">
              <a:schemeClr val="bg1"/>
            </a:gs>
            <a:gs pos="100000">
              <a:srgbClr val="FFFF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1670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33194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Arial" charset="0"/>
            </a:endParaRPr>
          </a:p>
        </p:txBody>
      </p:sp>
      <p:pic>
        <p:nvPicPr>
          <p:cNvPr id="2052" name="Picture 4" descr="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563" y="1295400"/>
            <a:ext cx="7172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5943600" cy="76200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FF3300"/>
                </a:solidFill>
                <a:latin typeface="Arial" charset="0"/>
                <a:cs typeface="Arial" charset="0"/>
              </a:rPr>
              <a:t>BÀI GIẢNG ĐIỆN TỬ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19200" y="2605088"/>
            <a:ext cx="6705600" cy="823912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00FF"/>
                </a:solidFill>
                <a:latin typeface="Arial" charset="0"/>
                <a:cs typeface="Arial" charset="0"/>
              </a:rPr>
              <a:t>CHÍNH TẢ 4 – Tuần 31</a:t>
            </a:r>
          </a:p>
        </p:txBody>
      </p:sp>
      <p:grpSp>
        <p:nvGrpSpPr>
          <p:cNvPr id="2055" name="Group 10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2057" name="Line 11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2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3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14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15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2062" name="Picture 16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17" descr="BAR0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97298" name="AutoShape 18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9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97299" name="AutoShape 19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97300" name="AutoShape 20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97301" name="AutoShape 21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</p:grpSp>
      <p:sp>
        <p:nvSpPr>
          <p:cNvPr id="2056" name="Rectangle 22"/>
          <p:cNvSpPr>
            <a:spLocks noChangeArrowheads="1"/>
          </p:cNvSpPr>
          <p:nvPr/>
        </p:nvSpPr>
        <p:spPr bwMode="auto">
          <a:xfrm>
            <a:off x="914400" y="3886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Arial" charset="0"/>
                <a:cs typeface="Arial" charset="0"/>
              </a:rPr>
              <a:t>NGHE LỜI CHIM HÓT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những cánh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ồng quê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Mùa nối mùa bận rộn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Đất với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say mê.</a:t>
            </a:r>
          </a:p>
          <a:p>
            <a:endParaRPr lang="en-US" sz="4000">
              <a:solidFill>
                <a:schemeClr val="bg1"/>
              </a:solidFill>
              <a:latin typeface="Arial" charset="0"/>
            </a:endParaRP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thành phố, tầng cao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sông, bạt núi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Điện tràn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ến rừng sâu.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Và bạn bè n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âu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Và những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iều mới lạ…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Cây ngỡ ngàng mắt lá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Nắng ngỡ ngàng trời xanh.</a:t>
            </a:r>
          </a:p>
          <a:p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khiết bầu không gian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khiết lời chim nói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Bao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ớc m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mời gọi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Trong tiếng chim thiết tha.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			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			Nguyễn Trọng Hoàn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7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3315" name="Text Box 18"/>
          <p:cNvSpPr txBox="1">
            <a:spLocks noChangeArrowheads="1"/>
          </p:cNvSpPr>
          <p:nvPr/>
        </p:nvSpPr>
        <p:spPr bwMode="auto">
          <a:xfrm>
            <a:off x="0" y="9144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3.a) Chọn các tiếng cho trong ngoặc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oạn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n.</a:t>
            </a:r>
          </a:p>
        </p:txBody>
      </p:sp>
      <p:sp>
        <p:nvSpPr>
          <p:cNvPr id="13316" name="Text Box 22"/>
          <p:cNvSpPr txBox="1">
            <a:spLocks noChangeArrowheads="1"/>
          </p:cNvSpPr>
          <p:nvPr/>
        </p:nvSpPr>
        <p:spPr bwMode="auto">
          <a:xfrm>
            <a:off x="152400" y="2514600"/>
            <a:ext cx="88392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  B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trôi</a:t>
            </a:r>
          </a:p>
          <a:p>
            <a:pPr algn="just"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( Lúi / Núi) b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trôi ( lớn / nớn) nhất trôi khỏi ( Lam / Nam) Cực vào ( l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/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m) 1956. Nó chiếm một vùng rộng 31000 ki-lô-mét vuông. Núi b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(lày / này) lớn bằng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ớc Bỉ.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9144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3.a) Chọn các tiếng cho trong ngoặc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oạn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n.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2743200"/>
            <a:ext cx="9144000" cy="32004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			  B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ng trôi</a:t>
            </a:r>
          </a:p>
          <a:p>
            <a:pPr algn="just">
              <a:spcBef>
                <a:spcPct val="5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Núi b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ng trôi  lớn nhất trôi khỏi Nam Cực vào n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m 1956. Nó chiếm một vùng rộng 31000 ki-lô-mét vuông. Núi b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ng này lớn bằng n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ớc Bỉ.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3.b) Chọn các tiếng cho trong ngoặc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oạn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2514600"/>
            <a:ext cx="9144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  Sa mạc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en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 Ở / Ỡ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ớc Nga có một sa mạc màu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en. Đá trên sa mạc này ( củng / cũng) màu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en. Khi b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ớc vào sa mạc,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ta có (cảm / cãm) giác biến thành màu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en và (cả / cã) thế giới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ều màu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3.b) Chọn các tiếng cho trong ngoặc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oạn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2667000"/>
            <a:ext cx="9144000" cy="381635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			  Sa mạc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en</a:t>
            </a:r>
          </a:p>
          <a:p>
            <a:pPr algn="just">
              <a:spcBef>
                <a:spcPct val="5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 Ở n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ớc Nga có một sa mạc màu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en. Đá trên sa mạc này  cũng màu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en. Khi b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ớc vào sa mạc, ng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ời ta có cảm giác biến thành màu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en và cả thế giới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ều màu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9" name="Text Box 13"/>
          <p:cNvSpPr txBox="1">
            <a:spLocks noChangeArrowheads="1"/>
          </p:cNvSpPr>
          <p:nvPr/>
        </p:nvSpPr>
        <p:spPr bwMode="auto">
          <a:xfrm>
            <a:off x="0" y="266700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en-US" sz="4400" b="1" i="1" u="sng">
                <a:solidFill>
                  <a:srgbClr val="0033CC"/>
                </a:solidFill>
                <a:latin typeface="Arial" charset="0"/>
              </a:rPr>
              <a:t>Kỳ sau</a:t>
            </a:r>
            <a:r>
              <a:rPr lang="en-US" sz="4400" b="1">
                <a:solidFill>
                  <a:srgbClr val="0033CC"/>
                </a:solidFill>
                <a:latin typeface="Arial" charset="0"/>
              </a:rPr>
              <a:t>: V</a:t>
            </a:r>
            <a:r>
              <a:rPr lang="vi-VN" sz="4400" b="1">
                <a:solidFill>
                  <a:srgbClr val="0033CC"/>
                </a:solidFill>
                <a:latin typeface="Arial" charset="0"/>
              </a:rPr>
              <a:t>ươ</a:t>
            </a:r>
            <a:r>
              <a:rPr lang="en-US" sz="4400" b="1">
                <a:solidFill>
                  <a:srgbClr val="0033CC"/>
                </a:solidFill>
                <a:latin typeface="Arial" charset="0"/>
              </a:rPr>
              <a:t>ng quốc vắng nụ c</a:t>
            </a:r>
            <a:r>
              <a:rPr lang="vi-VN" sz="4400" b="1">
                <a:solidFill>
                  <a:srgbClr val="0033CC"/>
                </a:solidFill>
                <a:latin typeface="Arial" charset="0"/>
              </a:rPr>
              <a:t>ư</a:t>
            </a:r>
            <a:r>
              <a:rPr lang="en-US" sz="4400" b="1">
                <a:solidFill>
                  <a:srgbClr val="0033CC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11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chemeClr val="bg1"/>
                </a:solidFill>
                <a:latin typeface="Arial" charset="0"/>
              </a:rPr>
              <a:t>Chính tả</a:t>
            </a:r>
            <a:r>
              <a:rPr lang="en-US" sz="4000" b="1" i="1">
                <a:solidFill>
                  <a:schemeClr val="bg1"/>
                </a:solidFill>
                <a:latin typeface="Arial" charset="0"/>
              </a:rPr>
              <a:t> :</a:t>
            </a:r>
            <a:endParaRPr lang="en-US" sz="4000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10000" y="2514600"/>
            <a:ext cx="4495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0" y="2514600"/>
            <a:ext cx="3810000" cy="708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rgbClr val="FFFF00"/>
                </a:solidFill>
                <a:latin typeface="Arial" charset="0"/>
              </a:rPr>
              <a:t>1/</a:t>
            </a:r>
            <a:r>
              <a:rPr lang="en-US" sz="4000" b="1" i="1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sz="4000" i="1">
                <a:solidFill>
                  <a:srgbClr val="FFFF00"/>
                </a:solidFill>
                <a:latin typeface="Arial" charset="0"/>
              </a:rPr>
              <a:t>Nghe – viết</a:t>
            </a:r>
            <a:r>
              <a:rPr lang="en-US" sz="4000" b="1">
                <a:solidFill>
                  <a:srgbClr val="FFFF00"/>
                </a:solidFill>
                <a:latin typeface="Arial" charset="0"/>
              </a:rPr>
              <a:t>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Kiểm tra</a:t>
            </a:r>
          </a:p>
        </p:txBody>
      </p:sp>
      <p:sp>
        <p:nvSpPr>
          <p:cNvPr id="4099" name="Text Box 12"/>
          <p:cNvSpPr txBox="1">
            <a:spLocks noChangeArrowheads="1"/>
          </p:cNvSpPr>
          <p:nvPr/>
        </p:nvSpPr>
        <p:spPr bwMode="auto">
          <a:xfrm>
            <a:off x="2362200" y="0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vi-VN" sz="48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800" b="1">
                <a:solidFill>
                  <a:srgbClr val="FFFF00"/>
                </a:solidFill>
                <a:latin typeface="Arial" charset="0"/>
              </a:rPr>
              <a:t>ờng </a:t>
            </a:r>
            <a:r>
              <a:rPr lang="vi-VN" sz="48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800" b="1">
                <a:solidFill>
                  <a:srgbClr val="FFFF00"/>
                </a:solidFill>
                <a:latin typeface="Arial" charset="0"/>
              </a:rPr>
              <a:t>i Sa Pa</a:t>
            </a:r>
          </a:p>
        </p:txBody>
      </p:sp>
      <p:sp>
        <p:nvSpPr>
          <p:cNvPr id="4100" name="Text Box 14"/>
          <p:cNvSpPr txBox="1">
            <a:spLocks noChangeArrowheads="1"/>
          </p:cNvSpPr>
          <p:nvPr/>
        </p:nvSpPr>
        <p:spPr bwMode="auto">
          <a:xfrm>
            <a:off x="838200" y="1981200"/>
            <a:ext cx="71628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- Thoắt cái, khoảnh khắc, m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a tuyết, hây hẩy, nồng nàn, hiếm quý, diệu kỳ.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609600" y="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0" y="6858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những cánh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ồng quê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Mùa nối mùa bận rộn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Đất với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say mê.</a:t>
            </a:r>
          </a:p>
          <a:p>
            <a:endParaRPr lang="en-US" sz="4000">
              <a:solidFill>
                <a:schemeClr val="bg1"/>
              </a:solidFill>
              <a:latin typeface="Arial" charset="0"/>
            </a:endParaRP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thành phố, tầng cao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sông, bạt núi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Điện tràn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ến rừng sâu.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304800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Và bạn bè n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âu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Và những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iều mới lạ…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Cây ngỡ ngàng mắt lá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Nắng ngỡ ngàng trời xanh.</a:t>
            </a:r>
          </a:p>
          <a:p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thiết bầu không gian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khiết lời chim nói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Bao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ớc m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mời gọi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Trong tiếng chim thiết tha.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			Nguyễn Trọng Hoàn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701675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	* Loài chim nói về </a:t>
            </a:r>
            <a:r>
              <a:rPr lang="vi-VN" sz="4000">
                <a:latin typeface="Arial" charset="0"/>
              </a:rPr>
              <a:t>đ</a:t>
            </a:r>
            <a:r>
              <a:rPr lang="en-US" sz="4000">
                <a:latin typeface="Arial" charset="0"/>
              </a:rPr>
              <a:t>iều gì?</a:t>
            </a:r>
            <a:endParaRPr lang="en-US"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 Loài chim nói về những cánh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ồng, mùa nối mùa, với những con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say mê lao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ộng, về những thành phố  hiện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ại, những công trình thủy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iện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charset="0"/>
              </a:rPr>
              <a:t>		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những cánh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ồng quê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Mùa nối mùa bận rộn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Đất với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say mê.</a:t>
            </a:r>
          </a:p>
          <a:p>
            <a:endParaRPr lang="en-US" sz="4000">
              <a:solidFill>
                <a:schemeClr val="bg1"/>
              </a:solidFill>
              <a:latin typeface="Arial" charset="0"/>
            </a:endParaRP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Lắng nghe loài chim nói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thành phố, tầng cao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Về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 sông, bạt núi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Điện tràn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ến rừng sâu.</a:t>
            </a:r>
          </a:p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		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0"/>
            <a:ext cx="6096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" charset="0"/>
              </a:rPr>
              <a:t>B</a:t>
            </a:r>
            <a:endParaRPr lang="en-US">
              <a:latin typeface="Arial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1752600" y="762000"/>
            <a:ext cx="24384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auto">
          <a:xfrm>
            <a:off x="4800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4876800" y="26670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4953000" y="5029200"/>
            <a:ext cx="1828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3" grpId="1" animBg="1"/>
      <p:bldP spid="89094" grpId="0" animBg="1"/>
      <p:bldP spid="89094" grpId="1" animBg="1"/>
      <p:bldP spid="89095" grpId="0" animBg="1"/>
      <p:bldP spid="89095" grpId="1" animBg="1"/>
      <p:bldP spid="89096" grpId="0" animBg="1"/>
      <p:bldP spid="8909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0" y="669925"/>
            <a:ext cx="9144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Và bạn bè n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âu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Và những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iều mới lạ…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Cây ngỡ ngàng mắt lá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Nắng ngỡ ngàng trời xanh.</a:t>
            </a:r>
          </a:p>
          <a:p>
            <a:endParaRPr lang="en-US" sz="3600">
              <a:solidFill>
                <a:schemeClr val="bg1"/>
              </a:solidFill>
              <a:latin typeface="Arial" charset="0"/>
            </a:endParaRP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thiết bầu không gian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Thanh khiết lời chim nói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Bao 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ớc m</a:t>
            </a:r>
            <a:r>
              <a:rPr lang="vi-VN" sz="36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600">
                <a:solidFill>
                  <a:schemeClr val="bg1"/>
                </a:solidFill>
                <a:latin typeface="Arial" charset="0"/>
              </a:rPr>
              <a:t> mời gọi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Trong tiếng chim thiết tha.</a:t>
            </a:r>
          </a:p>
          <a:p>
            <a:r>
              <a:rPr lang="en-US" sz="3600">
                <a:solidFill>
                  <a:schemeClr val="bg1"/>
                </a:solidFill>
                <a:latin typeface="Arial" charset="0"/>
              </a:rPr>
              <a:t>					Nguyễn Trọng Hoàn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0" y="0"/>
            <a:ext cx="609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2400">
              <a:latin typeface="Arial" charset="0"/>
            </a:endParaRP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2895600" y="19812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 animBg="1"/>
      <p:bldP spid="90117" grpId="0" animBg="1"/>
      <p:bldP spid="9011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66FF33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66FF33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66FF33"/>
                </a:solidFill>
                <a:latin typeface="Arial" charset="0"/>
              </a:rPr>
              <a:t>  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(Nghe- viết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85800" y="0"/>
            <a:ext cx="754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bg1"/>
                </a:solidFill>
                <a:latin typeface="Arial" charset="0"/>
              </a:rPr>
              <a:t>Thứ ba, </a:t>
            </a:r>
            <a:r>
              <a:rPr lang="en-US" sz="3600" b="1">
                <a:solidFill>
                  <a:schemeClr val="bg1"/>
                </a:solidFill>
              </a:rPr>
              <a:t>n</a:t>
            </a:r>
            <a:r>
              <a:rPr lang="en-US" sz="3600" b="1">
                <a:solidFill>
                  <a:schemeClr val="bg1"/>
                </a:solidFill>
                <a:latin typeface="Arial" charset="0"/>
              </a:rPr>
              <a:t>gày    tháng    n</a:t>
            </a:r>
            <a:r>
              <a:rPr lang="vi-VN" sz="36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chemeClr val="bg1"/>
                </a:solidFill>
                <a:latin typeface="Arial" charset="0"/>
              </a:rPr>
              <a:t>m 201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10246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7162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- Lắng nghe, bận rộn, say mê rừng sâu, ngỡ ngàng.</a:t>
            </a:r>
          </a:p>
        </p:txBody>
      </p:sp>
      <p:sp>
        <p:nvSpPr>
          <p:cNvPr id="10247" name="Text Box 12"/>
          <p:cNvSpPr txBox="1">
            <a:spLocks noChangeArrowheads="1"/>
          </p:cNvSpPr>
          <p:nvPr/>
        </p:nvSpPr>
        <p:spPr bwMode="auto">
          <a:xfrm>
            <a:off x="609600" y="1219200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Nghe lời chim nói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254</Words>
  <Application>Microsoft Office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191</cp:revision>
  <dcterms:created xsi:type="dcterms:W3CDTF">2009-11-22T17:10:22Z</dcterms:created>
  <dcterms:modified xsi:type="dcterms:W3CDTF">2016-06-30T02:02:04Z</dcterms:modified>
</cp:coreProperties>
</file>